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6" r:id="rId5"/>
    <p:sldId id="259" r:id="rId6"/>
    <p:sldId id="260" r:id="rId7"/>
    <p:sldId id="261" r:id="rId8"/>
    <p:sldId id="262" r:id="rId9"/>
    <p:sldId id="272" r:id="rId10"/>
    <p:sldId id="273" r:id="rId11"/>
    <p:sldId id="277" r:id="rId12"/>
    <p:sldId id="263" r:id="rId13"/>
    <p:sldId id="274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2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11/11/2015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11/11/2015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11/11/2015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11/11/2015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11/11/2015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 smtClean="0">
                <a:solidFill>
                  <a:schemeClr val="bg1"/>
                </a:solidFill>
                <a:latin typeface="Univers"/>
              </a:rPr>
              <a:t>Can you have a successful currency union without political union?</a:t>
            </a:r>
            <a:endParaRPr lang="en-GB" sz="4000" dirty="0">
              <a:solidFill>
                <a:schemeClr val="bg1"/>
              </a:solidFill>
              <a:latin typeface="Univer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Univers"/>
              </a:rPr>
              <a:t>Presentation by THE RT HON JOHN REDWOOD MP</a:t>
            </a:r>
            <a:endParaRPr lang="en-GB" dirty="0">
              <a:solidFill>
                <a:schemeClr val="bg1"/>
              </a:solidFill>
              <a:latin typeface="Univer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9587" y="228600"/>
            <a:ext cx="2562225" cy="619125"/>
          </a:xfrm>
          <a:prstGeom prst="rect">
            <a:avLst/>
          </a:prstGeom>
        </p:spPr>
      </p:pic>
      <p:pic>
        <p:nvPicPr>
          <p:cNvPr id="1032" name="Picture 8" descr="http://www.regblog.org/wp-content/uploads/us_eu%20flags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97" y="538162"/>
            <a:ext cx="3952875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67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9587" y="228600"/>
            <a:ext cx="2562225" cy="619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700" dirty="0" smtClean="0">
                <a:solidFill>
                  <a:schemeClr val="bg1"/>
                </a:solidFill>
                <a:latin typeface="Univers" panose="020B0603020202030204"/>
              </a:rPr>
              <a:t>Where does the tax revenue come from?</a:t>
            </a:r>
            <a:endParaRPr lang="en-GB" sz="3700" dirty="0">
              <a:solidFill>
                <a:schemeClr val="bg1"/>
              </a:solidFill>
              <a:latin typeface="Univers" panose="020B060302020203020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4650" y="2178966"/>
            <a:ext cx="6372225" cy="3762375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914650" y="5941341"/>
            <a:ext cx="5067422" cy="355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100" dirty="0" smtClean="0">
                <a:solidFill>
                  <a:schemeClr val="bg1"/>
                </a:solidFill>
                <a:latin typeface="Univers" panose="020B0603020202030204" pitchFamily="34" charset="0"/>
              </a:rPr>
              <a:t>Table F: % of Total Revenues per country: 2013/14</a:t>
            </a:r>
            <a:endParaRPr lang="en-GB" sz="1100" dirty="0">
              <a:solidFill>
                <a:schemeClr val="bg1"/>
              </a:solidFill>
              <a:latin typeface="Univers" panose="020B0603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11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9587" y="228600"/>
            <a:ext cx="2562225" cy="619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700" dirty="0" smtClean="0">
                <a:solidFill>
                  <a:schemeClr val="bg1"/>
                </a:solidFill>
                <a:latin typeface="Univers" panose="020B0603020202030204"/>
              </a:rPr>
              <a:t>Where does the tax revenue come from?</a:t>
            </a:r>
            <a:endParaRPr lang="en-GB" sz="3700" dirty="0">
              <a:solidFill>
                <a:schemeClr val="bg1"/>
              </a:solidFill>
              <a:latin typeface="Univers" panose="020B0603020202030204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914650" y="5941341"/>
            <a:ext cx="5067422" cy="355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100" dirty="0" smtClean="0">
                <a:solidFill>
                  <a:schemeClr val="bg1"/>
                </a:solidFill>
                <a:latin typeface="Univers" panose="020B0603020202030204" pitchFamily="34" charset="0"/>
              </a:rPr>
              <a:t>Table </a:t>
            </a:r>
            <a:r>
              <a:rPr lang="en-GB" sz="1100" dirty="0" smtClean="0">
                <a:solidFill>
                  <a:schemeClr val="bg1"/>
                </a:solidFill>
                <a:latin typeface="Univers" panose="020B0603020202030204" pitchFamily="34" charset="0"/>
              </a:rPr>
              <a:t>G: Regional GVA Analysis by the Office for National Statistics (2014)</a:t>
            </a:r>
            <a:endParaRPr lang="en-GB" sz="1100" dirty="0">
              <a:solidFill>
                <a:schemeClr val="bg1"/>
              </a:solidFill>
              <a:latin typeface="Univers" panose="020B0603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1156" y="1201649"/>
            <a:ext cx="3834410" cy="473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30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en-GB" dirty="0" smtClean="0">
                <a:solidFill>
                  <a:schemeClr val="bg1"/>
                </a:solidFill>
                <a:latin typeface="Univers" panose="020B0603020202030204" pitchFamily="34" charset="0"/>
              </a:rPr>
              <a:t>Should Greece be allowed to spend and borrow on the scale of Wales or Northern Ireland?</a:t>
            </a:r>
          </a:p>
          <a:p>
            <a:pPr>
              <a:buClr>
                <a:schemeClr val="bg1"/>
              </a:buClr>
            </a:pPr>
            <a:r>
              <a:rPr lang="en-GB" dirty="0" smtClean="0">
                <a:solidFill>
                  <a:schemeClr val="bg1"/>
                </a:solidFill>
                <a:latin typeface="Univers" panose="020B0603020202030204" pitchFamily="34" charset="0"/>
              </a:rPr>
              <a:t>Should Germany pay higher taxes and make a larger contribution on the scale of South East England?</a:t>
            </a:r>
          </a:p>
          <a:p>
            <a:pPr>
              <a:buClr>
                <a:schemeClr val="bg1"/>
              </a:buClr>
            </a:pPr>
            <a:r>
              <a:rPr lang="en-GB" dirty="0" smtClean="0">
                <a:solidFill>
                  <a:schemeClr val="bg1"/>
                </a:solidFill>
                <a:latin typeface="Univers" panose="020B0603020202030204" pitchFamily="34" charset="0"/>
              </a:rPr>
              <a:t>Should Greece be allowed more public sector employment and activity?</a:t>
            </a:r>
            <a:endParaRPr lang="en-GB" dirty="0">
              <a:solidFill>
                <a:schemeClr val="bg1"/>
              </a:solidFill>
              <a:latin typeface="Univers" panose="020B0603020202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9587" y="228600"/>
            <a:ext cx="2562225" cy="619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Univers" panose="020B0603020202030204"/>
              </a:rPr>
              <a:t>Euro area</a:t>
            </a:r>
            <a:endParaRPr lang="en-GB" dirty="0">
              <a:solidFill>
                <a:schemeClr val="bg1"/>
              </a:solidFill>
              <a:latin typeface="Univers" panose="020B0603020202030204"/>
            </a:endParaRPr>
          </a:p>
        </p:txBody>
      </p:sp>
    </p:spTree>
    <p:extLst>
      <p:ext uri="{BB962C8B-B14F-4D97-AF65-F5344CB8AC3E}">
        <p14:creationId xmlns:p14="http://schemas.microsoft.com/office/powerpoint/2010/main" val="390419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en-GB" dirty="0" smtClean="0">
                <a:solidFill>
                  <a:schemeClr val="bg1"/>
                </a:solidFill>
                <a:latin typeface="Univers" panose="020B0603020202030204" pitchFamily="34" charset="0"/>
              </a:rPr>
              <a:t>Can there be balance of payments deficits and surpluses between Euro area countries?</a:t>
            </a:r>
          </a:p>
          <a:p>
            <a:pPr>
              <a:buClr>
                <a:schemeClr val="bg1"/>
              </a:buClr>
            </a:pPr>
            <a:r>
              <a:rPr lang="en-GB" dirty="0" smtClean="0">
                <a:solidFill>
                  <a:schemeClr val="bg1"/>
                </a:solidFill>
                <a:latin typeface="Univers" panose="020B0603020202030204" pitchFamily="34" charset="0"/>
              </a:rPr>
              <a:t>Are there balance of payments deficits and surpluses between UK regions?</a:t>
            </a:r>
          </a:p>
          <a:p>
            <a:pPr>
              <a:buClr>
                <a:schemeClr val="bg1"/>
              </a:buClr>
            </a:pPr>
            <a:r>
              <a:rPr lang="en-GB" dirty="0" smtClean="0">
                <a:solidFill>
                  <a:schemeClr val="bg1"/>
                </a:solidFill>
                <a:latin typeface="Univers" panose="020B0603020202030204" pitchFamily="34" charset="0"/>
              </a:rPr>
              <a:t>How are surpluses and deficits financed in a single currency?</a:t>
            </a:r>
          </a:p>
          <a:p>
            <a:pPr>
              <a:buClr>
                <a:schemeClr val="bg1"/>
              </a:buClr>
            </a:pPr>
            <a:r>
              <a:rPr lang="en-GB" dirty="0" smtClean="0">
                <a:solidFill>
                  <a:schemeClr val="bg1"/>
                </a:solidFill>
                <a:latin typeface="Univers" panose="020B0603020202030204" pitchFamily="34" charset="0"/>
              </a:rPr>
              <a:t>The cruel logic of internal devaluation verses larger transfer payments</a:t>
            </a:r>
            <a:endParaRPr lang="en-GB" dirty="0">
              <a:solidFill>
                <a:schemeClr val="bg1"/>
              </a:solidFill>
              <a:latin typeface="Univers" panose="020B0603020202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9587" y="228600"/>
            <a:ext cx="2562225" cy="619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Univers" panose="020B0603020202030204"/>
              </a:rPr>
              <a:t>Devaluation and competitiveness</a:t>
            </a:r>
            <a:endParaRPr lang="en-GB" dirty="0">
              <a:solidFill>
                <a:schemeClr val="bg1"/>
              </a:solidFill>
              <a:latin typeface="Univers" panose="020B0603020202030204"/>
            </a:endParaRPr>
          </a:p>
        </p:txBody>
      </p:sp>
    </p:spTree>
    <p:extLst>
      <p:ext uri="{BB962C8B-B14F-4D97-AF65-F5344CB8AC3E}">
        <p14:creationId xmlns:p14="http://schemas.microsoft.com/office/powerpoint/2010/main" val="73682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en-GB" dirty="0" smtClean="0">
                <a:solidFill>
                  <a:schemeClr val="bg1"/>
                </a:solidFill>
                <a:latin typeface="Univers" panose="020B0603020202030204" pitchFamily="34" charset="0"/>
              </a:rPr>
              <a:t>The politics of austerity</a:t>
            </a:r>
          </a:p>
          <a:p>
            <a:pPr>
              <a:buClr>
                <a:schemeClr val="bg1"/>
              </a:buClr>
            </a:pPr>
            <a:r>
              <a:rPr lang="en-GB" dirty="0" smtClean="0">
                <a:solidFill>
                  <a:schemeClr val="bg1"/>
                </a:solidFill>
                <a:latin typeface="Univers" panose="020B0603020202030204" pitchFamily="34" charset="0"/>
              </a:rPr>
              <a:t>How cutting welfare and public sector employment without devaluation and private sector monetary expansion makes you poorer</a:t>
            </a:r>
          </a:p>
          <a:p>
            <a:pPr>
              <a:buClr>
                <a:schemeClr val="bg1"/>
              </a:buClr>
            </a:pPr>
            <a:r>
              <a:rPr lang="en-GB" dirty="0" smtClean="0">
                <a:solidFill>
                  <a:schemeClr val="bg1"/>
                </a:solidFill>
                <a:latin typeface="Univers" panose="020B0603020202030204" pitchFamily="34" charset="0"/>
              </a:rPr>
              <a:t>Should Greece be allowed to run a larger deficit?</a:t>
            </a:r>
          </a:p>
          <a:p>
            <a:pPr>
              <a:buClr>
                <a:schemeClr val="bg1"/>
              </a:buClr>
            </a:pPr>
            <a:r>
              <a:rPr lang="en-GB" dirty="0" smtClean="0">
                <a:solidFill>
                  <a:schemeClr val="bg1"/>
                </a:solidFill>
                <a:latin typeface="Univers" panose="020B0603020202030204" pitchFamily="34" charset="0"/>
              </a:rPr>
              <a:t>Should the rest of the EU help pay for Greece’s welfare?</a:t>
            </a:r>
            <a:endParaRPr lang="en-GB" dirty="0">
              <a:solidFill>
                <a:schemeClr val="bg1"/>
              </a:solidFill>
              <a:latin typeface="Univers" panose="020B0603020202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9587" y="228600"/>
            <a:ext cx="2562225" cy="619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Univers" panose="020B0603020202030204"/>
              </a:rPr>
              <a:t>Supporting public spending</a:t>
            </a:r>
            <a:endParaRPr lang="en-GB" dirty="0">
              <a:solidFill>
                <a:schemeClr val="bg1"/>
              </a:solidFill>
              <a:latin typeface="Univers" panose="020B0603020202030204"/>
            </a:endParaRPr>
          </a:p>
        </p:txBody>
      </p:sp>
    </p:spTree>
    <p:extLst>
      <p:ext uri="{BB962C8B-B14F-4D97-AF65-F5344CB8AC3E}">
        <p14:creationId xmlns:p14="http://schemas.microsoft.com/office/powerpoint/2010/main" val="1917838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en-GB" dirty="0" smtClean="0">
                <a:solidFill>
                  <a:schemeClr val="bg1"/>
                </a:solidFill>
                <a:latin typeface="Univers" panose="020B0603020202030204" pitchFamily="34" charset="0"/>
              </a:rPr>
              <a:t>The ECB as bank regulator</a:t>
            </a:r>
          </a:p>
          <a:p>
            <a:pPr>
              <a:buClr>
                <a:schemeClr val="bg1"/>
              </a:buClr>
            </a:pPr>
            <a:r>
              <a:rPr lang="en-GB" dirty="0" smtClean="0">
                <a:solidFill>
                  <a:schemeClr val="bg1"/>
                </a:solidFill>
                <a:latin typeface="Univers" panose="020B0603020202030204" pitchFamily="34" charset="0"/>
              </a:rPr>
              <a:t>Capital adequacy and recapitalisation of banks</a:t>
            </a:r>
          </a:p>
          <a:p>
            <a:pPr>
              <a:buClr>
                <a:schemeClr val="bg1"/>
              </a:buClr>
            </a:pPr>
            <a:r>
              <a:rPr lang="en-GB" dirty="0" smtClean="0">
                <a:solidFill>
                  <a:schemeClr val="bg1"/>
                </a:solidFill>
                <a:latin typeface="Univers" panose="020B0603020202030204" pitchFamily="34" charset="0"/>
              </a:rPr>
              <a:t>Austerity politics within a single currency can lead to collapse in asset values and further banking weakness</a:t>
            </a:r>
          </a:p>
          <a:p>
            <a:pPr>
              <a:buClr>
                <a:schemeClr val="bg1"/>
              </a:buClr>
            </a:pPr>
            <a:r>
              <a:rPr lang="en-GB" dirty="0" smtClean="0">
                <a:solidFill>
                  <a:schemeClr val="bg1"/>
                </a:solidFill>
                <a:latin typeface="Univers" panose="020B0603020202030204" pitchFamily="34" charset="0"/>
              </a:rPr>
              <a:t>The Cypriot experience in the Euro</a:t>
            </a:r>
            <a:endParaRPr lang="en-GB" dirty="0">
              <a:solidFill>
                <a:schemeClr val="bg1"/>
              </a:solidFill>
              <a:latin typeface="Univers" panose="020B0603020202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9587" y="228600"/>
            <a:ext cx="2562225" cy="619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Univers" panose="020B0603020202030204"/>
              </a:rPr>
              <a:t>Banking union</a:t>
            </a:r>
            <a:endParaRPr lang="en-GB" dirty="0">
              <a:solidFill>
                <a:schemeClr val="bg1"/>
              </a:solidFill>
              <a:latin typeface="Univers" panose="020B0603020202030204"/>
            </a:endParaRPr>
          </a:p>
        </p:txBody>
      </p:sp>
    </p:spTree>
    <p:extLst>
      <p:ext uri="{BB962C8B-B14F-4D97-AF65-F5344CB8AC3E}">
        <p14:creationId xmlns:p14="http://schemas.microsoft.com/office/powerpoint/2010/main" val="1318615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en-GB" dirty="0" smtClean="0">
                <a:solidFill>
                  <a:schemeClr val="bg1"/>
                </a:solidFill>
                <a:latin typeface="Univers" panose="020B0603020202030204" pitchFamily="34" charset="0"/>
              </a:rPr>
              <a:t>Economic Union</a:t>
            </a:r>
          </a:p>
          <a:p>
            <a:pPr>
              <a:buClr>
                <a:schemeClr val="bg1"/>
              </a:buClr>
            </a:pPr>
            <a:r>
              <a:rPr lang="en-GB" dirty="0" smtClean="0">
                <a:solidFill>
                  <a:schemeClr val="bg1"/>
                </a:solidFill>
                <a:latin typeface="Univers" panose="020B0603020202030204" pitchFamily="34" charset="0"/>
              </a:rPr>
              <a:t>Monetary Union</a:t>
            </a:r>
          </a:p>
          <a:p>
            <a:pPr>
              <a:buClr>
                <a:schemeClr val="bg1"/>
              </a:buClr>
            </a:pPr>
            <a:r>
              <a:rPr lang="en-GB" dirty="0" smtClean="0">
                <a:solidFill>
                  <a:schemeClr val="bg1"/>
                </a:solidFill>
                <a:latin typeface="Univers" panose="020B0603020202030204" pitchFamily="34" charset="0"/>
              </a:rPr>
              <a:t>Capital Markets Union</a:t>
            </a:r>
          </a:p>
          <a:p>
            <a:pPr>
              <a:buClr>
                <a:schemeClr val="bg1"/>
              </a:buClr>
            </a:pPr>
            <a:r>
              <a:rPr lang="en-GB" dirty="0" smtClean="0">
                <a:solidFill>
                  <a:schemeClr val="bg1"/>
                </a:solidFill>
                <a:latin typeface="Univers" panose="020B0603020202030204" pitchFamily="34" charset="0"/>
              </a:rPr>
              <a:t>Banking Union</a:t>
            </a:r>
          </a:p>
          <a:p>
            <a:pPr>
              <a:buClr>
                <a:schemeClr val="bg1"/>
              </a:buClr>
            </a:pPr>
            <a:r>
              <a:rPr lang="en-GB" dirty="0" smtClean="0">
                <a:solidFill>
                  <a:schemeClr val="bg1"/>
                </a:solidFill>
                <a:latin typeface="Univers" panose="020B0603020202030204" pitchFamily="34" charset="0"/>
              </a:rPr>
              <a:t>Single Market</a:t>
            </a:r>
          </a:p>
          <a:p>
            <a:pPr>
              <a:buClr>
                <a:schemeClr val="bg1"/>
              </a:buClr>
            </a:pPr>
            <a:r>
              <a:rPr lang="en-GB" dirty="0" smtClean="0">
                <a:solidFill>
                  <a:schemeClr val="bg1"/>
                </a:solidFill>
                <a:latin typeface="Univers" panose="020B0603020202030204" pitchFamily="34" charset="0"/>
              </a:rPr>
              <a:t>Freedom of Movement</a:t>
            </a:r>
          </a:p>
          <a:p>
            <a:pPr>
              <a:buClr>
                <a:schemeClr val="bg1"/>
              </a:buClr>
            </a:pPr>
            <a:r>
              <a:rPr lang="en-GB" dirty="0" smtClean="0">
                <a:solidFill>
                  <a:schemeClr val="bg1"/>
                </a:solidFill>
                <a:latin typeface="Univers" panose="020B0603020202030204" pitchFamily="34" charset="0"/>
              </a:rPr>
              <a:t>Political Union</a:t>
            </a:r>
            <a:endParaRPr lang="en-GB" dirty="0">
              <a:solidFill>
                <a:schemeClr val="bg1"/>
              </a:solidFill>
              <a:latin typeface="Univers" panose="020B0603020202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9587" y="228600"/>
            <a:ext cx="2562225" cy="619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Univers" panose="020B0603020202030204"/>
              </a:rPr>
              <a:t>The Five Presidents remedy</a:t>
            </a:r>
            <a:endParaRPr lang="en-GB" dirty="0">
              <a:solidFill>
                <a:schemeClr val="bg1"/>
              </a:solidFill>
              <a:latin typeface="Univers" panose="020B0603020202030204"/>
            </a:endParaRPr>
          </a:p>
        </p:txBody>
      </p:sp>
      <p:pic>
        <p:nvPicPr>
          <p:cNvPr id="2052" name="Picture 4" descr="http://www.iai.it/sites/default/files/styles/primo_piano_secondario/public/pp-five-presidents.jpg?itok=6rzEO9Q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472" y="2077366"/>
            <a:ext cx="371475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240522" y="4058567"/>
            <a:ext cx="3930650" cy="554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GB" sz="1100" dirty="0" smtClean="0">
                <a:solidFill>
                  <a:schemeClr val="bg1"/>
                </a:solidFill>
                <a:latin typeface="Univers" panose="020B0603020202030204" pitchFamily="34" charset="0"/>
              </a:rPr>
              <a:t>Image of the </a:t>
            </a:r>
            <a:r>
              <a:rPr lang="en-GB" sz="1100" dirty="0">
                <a:solidFill>
                  <a:schemeClr val="bg1"/>
                </a:solidFill>
                <a:latin typeface="Univers" panose="020B0603020202030204" pitchFamily="34" charset="0"/>
              </a:rPr>
              <a:t>Five Presidents: Jeroen Dijsselbloem, Mario </a:t>
            </a:r>
            <a:r>
              <a:rPr lang="en-GB" sz="1100" dirty="0" smtClean="0">
                <a:solidFill>
                  <a:schemeClr val="bg1"/>
                </a:solidFill>
                <a:latin typeface="Univers" panose="020B0603020202030204" pitchFamily="34" charset="0"/>
              </a:rPr>
              <a:t>Draghi, Martin </a:t>
            </a:r>
            <a:r>
              <a:rPr lang="en-GB" sz="1100" dirty="0">
                <a:solidFill>
                  <a:schemeClr val="bg1"/>
                </a:solidFill>
                <a:latin typeface="Univers" panose="020B0603020202030204" pitchFamily="34" charset="0"/>
              </a:rPr>
              <a:t>Schulz, Donald Tusk and Jean-Claude Juncker.</a:t>
            </a:r>
          </a:p>
        </p:txBody>
      </p:sp>
    </p:spTree>
    <p:extLst>
      <p:ext uri="{BB962C8B-B14F-4D97-AF65-F5344CB8AC3E}">
        <p14:creationId xmlns:p14="http://schemas.microsoft.com/office/powerpoint/2010/main" val="1368668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en-GB" dirty="0" smtClean="0">
                <a:solidFill>
                  <a:schemeClr val="bg1"/>
                </a:solidFill>
                <a:latin typeface="Univers" panose="020B0603020202030204" pitchFamily="34" charset="0"/>
              </a:rPr>
              <a:t>Revenue risk sharing in the Euro area</a:t>
            </a:r>
          </a:p>
          <a:p>
            <a:pPr>
              <a:buClr>
                <a:schemeClr val="bg1"/>
              </a:buClr>
            </a:pPr>
            <a:r>
              <a:rPr lang="en-GB" dirty="0" smtClean="0">
                <a:solidFill>
                  <a:schemeClr val="bg1"/>
                </a:solidFill>
                <a:latin typeface="Univers" panose="020B0603020202030204" pitchFamily="34" charset="0"/>
              </a:rPr>
              <a:t>Getting closer to common standards of living</a:t>
            </a:r>
          </a:p>
          <a:p>
            <a:pPr>
              <a:buClr>
                <a:schemeClr val="bg1"/>
              </a:buClr>
            </a:pPr>
            <a:r>
              <a:rPr lang="en-GB" dirty="0" smtClean="0">
                <a:solidFill>
                  <a:schemeClr val="bg1"/>
                </a:solidFill>
                <a:latin typeface="Univers" panose="020B0603020202030204" pitchFamily="34" charset="0"/>
              </a:rPr>
              <a:t>Common welfare benefits?</a:t>
            </a:r>
          </a:p>
          <a:p>
            <a:pPr>
              <a:buClr>
                <a:schemeClr val="bg1"/>
              </a:buClr>
            </a:pPr>
            <a:r>
              <a:rPr lang="en-GB" dirty="0" smtClean="0">
                <a:solidFill>
                  <a:schemeClr val="bg1"/>
                </a:solidFill>
                <a:latin typeface="Univers" panose="020B0603020202030204" pitchFamily="34" charset="0"/>
              </a:rPr>
              <a:t>Transfers for welfare, tax risk sharing and regional policy</a:t>
            </a:r>
            <a:endParaRPr lang="en-GB" dirty="0">
              <a:solidFill>
                <a:schemeClr val="bg1"/>
              </a:solidFill>
              <a:latin typeface="Univers" panose="020B0603020202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9587" y="228600"/>
            <a:ext cx="2562225" cy="619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Univers" panose="020B0603020202030204"/>
              </a:rPr>
              <a:t>Why you also need a transfer union</a:t>
            </a:r>
            <a:endParaRPr lang="en-GB" dirty="0">
              <a:solidFill>
                <a:schemeClr val="bg1"/>
              </a:solidFill>
              <a:latin typeface="Univers" panose="020B0603020202030204"/>
            </a:endParaRPr>
          </a:p>
        </p:txBody>
      </p:sp>
    </p:spTree>
    <p:extLst>
      <p:ext uri="{BB962C8B-B14F-4D97-AF65-F5344CB8AC3E}">
        <p14:creationId xmlns:p14="http://schemas.microsoft.com/office/powerpoint/2010/main" val="3782318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en-GB" dirty="0" smtClean="0">
                <a:solidFill>
                  <a:schemeClr val="bg1"/>
                </a:solidFill>
                <a:latin typeface="Univers" panose="020B0603020202030204" pitchFamily="34" charset="0"/>
              </a:rPr>
              <a:t>Euro area countries</a:t>
            </a:r>
          </a:p>
          <a:p>
            <a:pPr>
              <a:buClr>
                <a:schemeClr val="bg1"/>
              </a:buClr>
            </a:pPr>
            <a:r>
              <a:rPr lang="en-GB" dirty="0" smtClean="0">
                <a:solidFill>
                  <a:schemeClr val="bg1"/>
                </a:solidFill>
                <a:latin typeface="Univers" panose="020B0603020202030204" pitchFamily="34" charset="0"/>
              </a:rPr>
              <a:t>The SNP model for Scottish Independence</a:t>
            </a:r>
            <a:endParaRPr lang="en-GB" dirty="0">
              <a:solidFill>
                <a:schemeClr val="bg1"/>
              </a:solidFill>
              <a:latin typeface="Univers" panose="020B0603020202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9587" y="228600"/>
            <a:ext cx="2562225" cy="619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Univers" panose="020B0603020202030204"/>
              </a:rPr>
              <a:t>Half sovereign countries</a:t>
            </a:r>
            <a:endParaRPr lang="en-GB" dirty="0">
              <a:solidFill>
                <a:schemeClr val="bg1"/>
              </a:solidFill>
              <a:latin typeface="Univers" panose="020B0603020202030204"/>
            </a:endParaRPr>
          </a:p>
        </p:txBody>
      </p:sp>
    </p:spTree>
    <p:extLst>
      <p:ext uri="{BB962C8B-B14F-4D97-AF65-F5344CB8AC3E}">
        <p14:creationId xmlns:p14="http://schemas.microsoft.com/office/powerpoint/2010/main" val="3454441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en-GB" dirty="0" smtClean="0">
                <a:solidFill>
                  <a:schemeClr val="bg1"/>
                </a:solidFill>
                <a:latin typeface="Univers" panose="020B0603020202030204" pitchFamily="34" charset="0"/>
              </a:rPr>
              <a:t>Catalan nationalism</a:t>
            </a:r>
          </a:p>
          <a:p>
            <a:pPr>
              <a:buClr>
                <a:schemeClr val="bg1"/>
              </a:buClr>
            </a:pPr>
            <a:r>
              <a:rPr lang="en-GB" dirty="0" smtClean="0">
                <a:solidFill>
                  <a:schemeClr val="bg1"/>
                </a:solidFill>
                <a:latin typeface="Univers" panose="020B0603020202030204" pitchFamily="34" charset="0"/>
              </a:rPr>
              <a:t>Scottish nationalism</a:t>
            </a:r>
          </a:p>
          <a:p>
            <a:pPr>
              <a:buClr>
                <a:schemeClr val="bg1"/>
              </a:buClr>
            </a:pPr>
            <a:r>
              <a:rPr lang="en-GB" dirty="0" smtClean="0">
                <a:solidFill>
                  <a:schemeClr val="bg1"/>
                </a:solidFill>
                <a:latin typeface="Univers" panose="020B0603020202030204" pitchFamily="34" charset="0"/>
              </a:rPr>
              <a:t>Padanian/Venetian nationalism</a:t>
            </a:r>
          </a:p>
          <a:p>
            <a:pPr>
              <a:buClr>
                <a:schemeClr val="bg1"/>
              </a:buClr>
            </a:pPr>
            <a:r>
              <a:rPr lang="en-GB" dirty="0" smtClean="0">
                <a:solidFill>
                  <a:schemeClr val="bg1"/>
                </a:solidFill>
                <a:latin typeface="Univers" panose="020B0603020202030204" pitchFamily="34" charset="0"/>
              </a:rPr>
              <a:t>Flemish nationalism</a:t>
            </a:r>
          </a:p>
          <a:p>
            <a:pPr>
              <a:buClr>
                <a:schemeClr val="bg1"/>
              </a:buClr>
            </a:pPr>
            <a:r>
              <a:rPr lang="en-GB" dirty="0" smtClean="0">
                <a:solidFill>
                  <a:schemeClr val="bg1"/>
                </a:solidFill>
                <a:latin typeface="Univers" panose="020B0603020202030204" pitchFamily="34" charset="0"/>
              </a:rPr>
              <a:t>Basque nationalism</a:t>
            </a:r>
          </a:p>
          <a:p>
            <a:endParaRPr lang="en-GB" dirty="0">
              <a:latin typeface="Univers" panose="020B0603020202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9587" y="228600"/>
            <a:ext cx="2562225" cy="619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8922432" cy="1400530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Univers" panose="020B0603020202030204"/>
              </a:rPr>
              <a:t>How serious are the main regional nationalist movements in the EU?</a:t>
            </a:r>
            <a:endParaRPr lang="en-GB" dirty="0">
              <a:solidFill>
                <a:schemeClr val="bg1"/>
              </a:solidFill>
              <a:latin typeface="Univers" panose="020B0603020202030204"/>
            </a:endParaRPr>
          </a:p>
        </p:txBody>
      </p:sp>
    </p:spTree>
    <p:extLst>
      <p:ext uri="{BB962C8B-B14F-4D97-AF65-F5344CB8AC3E}">
        <p14:creationId xmlns:p14="http://schemas.microsoft.com/office/powerpoint/2010/main" val="3053851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en-GB" dirty="0" smtClean="0">
                <a:solidFill>
                  <a:schemeClr val="bg1"/>
                </a:solidFill>
                <a:latin typeface="Univers" panose="020B0603020202030204" pitchFamily="34" charset="0"/>
              </a:rPr>
              <a:t>Ending of the rouble bloc following the break up of the USSR and satellites</a:t>
            </a:r>
          </a:p>
          <a:p>
            <a:pPr>
              <a:buClr>
                <a:schemeClr val="bg1"/>
              </a:buClr>
            </a:pPr>
            <a:r>
              <a:rPr lang="en-GB" dirty="0" smtClean="0">
                <a:solidFill>
                  <a:schemeClr val="bg1"/>
                </a:solidFill>
                <a:latin typeface="Univers" panose="020B0603020202030204" pitchFamily="34" charset="0"/>
              </a:rPr>
              <a:t>Ending of the sterling area</a:t>
            </a:r>
          </a:p>
          <a:p>
            <a:pPr>
              <a:buClr>
                <a:schemeClr val="bg1"/>
              </a:buClr>
            </a:pPr>
            <a:r>
              <a:rPr lang="en-GB" dirty="0" smtClean="0">
                <a:solidFill>
                  <a:schemeClr val="bg1"/>
                </a:solidFill>
                <a:latin typeface="Univers" panose="020B0603020202030204" pitchFamily="34" charset="0"/>
              </a:rPr>
              <a:t>Establishment of an independent currency in Ireland</a:t>
            </a:r>
          </a:p>
          <a:p>
            <a:pPr>
              <a:buClr>
                <a:schemeClr val="bg1"/>
              </a:buClr>
            </a:pPr>
            <a:r>
              <a:rPr lang="en-GB" dirty="0" smtClean="0">
                <a:solidFill>
                  <a:schemeClr val="bg1"/>
                </a:solidFill>
                <a:latin typeface="Univers" panose="020B0603020202030204" pitchFamily="34" charset="0"/>
              </a:rPr>
              <a:t>Break up of Latin and Scandinavian currency unions</a:t>
            </a:r>
          </a:p>
          <a:p>
            <a:pPr>
              <a:buClr>
                <a:schemeClr val="bg1"/>
              </a:buClr>
            </a:pPr>
            <a:r>
              <a:rPr lang="en-GB" dirty="0" smtClean="0">
                <a:solidFill>
                  <a:schemeClr val="bg1"/>
                </a:solidFill>
                <a:latin typeface="Univers" panose="020B0603020202030204" pitchFamily="34" charset="0"/>
              </a:rPr>
              <a:t>Split of Czech Republic and Slovakia</a:t>
            </a:r>
            <a:endParaRPr lang="en-GB" dirty="0">
              <a:solidFill>
                <a:schemeClr val="bg1"/>
              </a:solidFill>
              <a:latin typeface="Univers" panose="020B0603020202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9587" y="228600"/>
            <a:ext cx="2562225" cy="619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>
                <a:solidFill>
                  <a:schemeClr val="bg1"/>
                </a:solidFill>
                <a:latin typeface="Univers" panose="020B0603020202030204"/>
              </a:rPr>
              <a:t>Break up of currency unions that are not unified countries is common</a:t>
            </a:r>
            <a:endParaRPr lang="en-GB" sz="4000" dirty="0">
              <a:solidFill>
                <a:schemeClr val="bg1"/>
              </a:solidFill>
              <a:latin typeface="Univers" panose="020B0603020202030204"/>
            </a:endParaRPr>
          </a:p>
        </p:txBody>
      </p:sp>
    </p:spTree>
    <p:extLst>
      <p:ext uri="{BB962C8B-B14F-4D97-AF65-F5344CB8AC3E}">
        <p14:creationId xmlns:p14="http://schemas.microsoft.com/office/powerpoint/2010/main" val="273241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en-GB" dirty="0" smtClean="0">
                <a:solidFill>
                  <a:schemeClr val="bg1"/>
                </a:solidFill>
                <a:latin typeface="Univers" panose="020B0603020202030204" pitchFamily="34" charset="0"/>
              </a:rPr>
              <a:t>Greece busy being pushed into political union to make her single currency work</a:t>
            </a:r>
          </a:p>
          <a:p>
            <a:pPr>
              <a:buClr>
                <a:schemeClr val="bg1"/>
              </a:buClr>
            </a:pPr>
            <a:r>
              <a:rPr lang="en-GB" dirty="0" smtClean="0">
                <a:solidFill>
                  <a:schemeClr val="bg1"/>
                </a:solidFill>
                <a:latin typeface="Univers" panose="020B0603020202030204" pitchFamily="34" charset="0"/>
              </a:rPr>
              <a:t>Greece has surrendered control of her taxes, spending and banking system</a:t>
            </a:r>
          </a:p>
          <a:p>
            <a:pPr>
              <a:buClr>
                <a:schemeClr val="bg1"/>
              </a:buClr>
            </a:pPr>
            <a:r>
              <a:rPr lang="en-GB" dirty="0" smtClean="0">
                <a:solidFill>
                  <a:schemeClr val="bg1"/>
                </a:solidFill>
                <a:latin typeface="Univers" panose="020B0603020202030204" pitchFamily="34" charset="0"/>
              </a:rPr>
              <a:t>Scotland pushing to un-pick the political union which lies behind the currency union, but says it wants to stay in the currency union</a:t>
            </a:r>
            <a:endParaRPr lang="en-GB" dirty="0">
              <a:solidFill>
                <a:schemeClr val="bg1"/>
              </a:solidFill>
              <a:latin typeface="Univers" panose="020B0603020202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9587" y="228600"/>
            <a:ext cx="2562225" cy="619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Univers" panose="020B0603020202030204"/>
              </a:rPr>
              <a:t>The paradox of recent events</a:t>
            </a:r>
            <a:endParaRPr lang="en-GB" dirty="0">
              <a:solidFill>
                <a:schemeClr val="bg1"/>
              </a:solidFill>
              <a:latin typeface="Univers" panose="020B0603020202030204"/>
            </a:endParaRPr>
          </a:p>
        </p:txBody>
      </p:sp>
    </p:spTree>
    <p:extLst>
      <p:ext uri="{BB962C8B-B14F-4D97-AF65-F5344CB8AC3E}">
        <p14:creationId xmlns:p14="http://schemas.microsoft.com/office/powerpoint/2010/main" val="21259909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en-GB" dirty="0" smtClean="0">
                <a:solidFill>
                  <a:schemeClr val="bg1"/>
                </a:solidFill>
                <a:latin typeface="Univers" panose="020B0603020202030204" pitchFamily="34" charset="0"/>
              </a:rPr>
              <a:t>The important decisions on:</a:t>
            </a:r>
          </a:p>
          <a:p>
            <a:pPr>
              <a:buClr>
                <a:schemeClr val="bg1"/>
              </a:buClr>
            </a:pPr>
            <a:r>
              <a:rPr lang="en-GB" dirty="0" smtClean="0">
                <a:solidFill>
                  <a:schemeClr val="bg1"/>
                </a:solidFill>
                <a:latin typeface="Univers" panose="020B0603020202030204" pitchFamily="34" charset="0"/>
              </a:rPr>
              <a:t>Level of debt</a:t>
            </a:r>
          </a:p>
          <a:p>
            <a:pPr>
              <a:buClr>
                <a:schemeClr val="bg1"/>
              </a:buClr>
            </a:pPr>
            <a:r>
              <a:rPr lang="en-GB" dirty="0" smtClean="0">
                <a:solidFill>
                  <a:schemeClr val="bg1"/>
                </a:solidFill>
                <a:latin typeface="Univers" panose="020B0603020202030204" pitchFamily="34" charset="0"/>
              </a:rPr>
              <a:t>Increase in debt</a:t>
            </a:r>
          </a:p>
          <a:p>
            <a:pPr>
              <a:buClr>
                <a:schemeClr val="bg1"/>
              </a:buClr>
            </a:pPr>
            <a:r>
              <a:rPr lang="en-GB" dirty="0" smtClean="0">
                <a:solidFill>
                  <a:schemeClr val="bg1"/>
                </a:solidFill>
                <a:latin typeface="Univers" panose="020B0603020202030204" pitchFamily="34" charset="0"/>
              </a:rPr>
              <a:t>Taxes</a:t>
            </a:r>
          </a:p>
          <a:p>
            <a:pPr>
              <a:buClr>
                <a:schemeClr val="bg1"/>
              </a:buClr>
            </a:pPr>
            <a:r>
              <a:rPr lang="en-GB" dirty="0" smtClean="0">
                <a:solidFill>
                  <a:schemeClr val="bg1"/>
                </a:solidFill>
                <a:latin typeface="Univers" panose="020B0603020202030204" pitchFamily="34" charset="0"/>
              </a:rPr>
              <a:t>Spending</a:t>
            </a:r>
          </a:p>
          <a:p>
            <a:pPr>
              <a:buClr>
                <a:schemeClr val="bg1"/>
              </a:buClr>
            </a:pPr>
            <a:r>
              <a:rPr lang="en-GB" dirty="0" smtClean="0">
                <a:solidFill>
                  <a:schemeClr val="bg1"/>
                </a:solidFill>
                <a:latin typeface="Univers" panose="020B0603020202030204" pitchFamily="34" charset="0"/>
              </a:rPr>
              <a:t>Banking regulation</a:t>
            </a:r>
          </a:p>
          <a:p>
            <a:pPr>
              <a:buClr>
                <a:schemeClr val="bg1"/>
              </a:buClr>
            </a:pPr>
            <a:r>
              <a:rPr lang="en-GB" dirty="0" smtClean="0">
                <a:solidFill>
                  <a:schemeClr val="bg1"/>
                </a:solidFill>
                <a:latin typeface="Univers" panose="020B0603020202030204" pitchFamily="34" charset="0"/>
              </a:rPr>
              <a:t>Money growth</a:t>
            </a:r>
          </a:p>
          <a:p>
            <a:pPr>
              <a:buClr>
                <a:schemeClr val="bg1"/>
              </a:buClr>
            </a:pPr>
            <a:r>
              <a:rPr lang="en-GB" dirty="0" smtClean="0">
                <a:solidFill>
                  <a:schemeClr val="bg1"/>
                </a:solidFill>
                <a:latin typeface="Univers" panose="020B0603020202030204" pitchFamily="34" charset="0"/>
              </a:rPr>
              <a:t>All have to be made together to work</a:t>
            </a:r>
            <a:endParaRPr lang="en-GB" dirty="0">
              <a:solidFill>
                <a:schemeClr val="bg1"/>
              </a:solidFill>
              <a:latin typeface="Univers" panose="020B0603020202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9587" y="228600"/>
            <a:ext cx="2562225" cy="619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Univers" panose="020B0603020202030204"/>
              </a:rPr>
              <a:t>Why you cannot have a single currency without political union</a:t>
            </a:r>
            <a:endParaRPr lang="en-GB" dirty="0">
              <a:solidFill>
                <a:schemeClr val="bg1"/>
              </a:solidFill>
              <a:latin typeface="Univers" panose="020B0603020202030204"/>
            </a:endParaRPr>
          </a:p>
        </p:txBody>
      </p:sp>
    </p:spTree>
    <p:extLst>
      <p:ext uri="{BB962C8B-B14F-4D97-AF65-F5344CB8AC3E}">
        <p14:creationId xmlns:p14="http://schemas.microsoft.com/office/powerpoint/2010/main" val="4151411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en-GB" dirty="0" smtClean="0">
                <a:solidFill>
                  <a:schemeClr val="bg1"/>
                </a:solidFill>
                <a:latin typeface="Univers" panose="020B0603020202030204" pitchFamily="34" charset="0"/>
              </a:rPr>
              <a:t>Could Scotland keep the pound and be independent?</a:t>
            </a:r>
          </a:p>
          <a:p>
            <a:pPr>
              <a:buClr>
                <a:schemeClr val="bg1"/>
              </a:buClr>
            </a:pPr>
            <a:r>
              <a:rPr lang="en-GB" dirty="0" smtClean="0">
                <a:solidFill>
                  <a:schemeClr val="bg1"/>
                </a:solidFill>
                <a:latin typeface="Univers" panose="020B0603020202030204" pitchFamily="34" charset="0"/>
              </a:rPr>
              <a:t>Support for banking system and banks</a:t>
            </a:r>
          </a:p>
          <a:p>
            <a:pPr>
              <a:buClr>
                <a:schemeClr val="bg1"/>
              </a:buClr>
            </a:pPr>
            <a:r>
              <a:rPr lang="en-GB" dirty="0" smtClean="0">
                <a:solidFill>
                  <a:schemeClr val="bg1"/>
                </a:solidFill>
                <a:latin typeface="Univers" panose="020B0603020202030204" pitchFamily="34" charset="0"/>
              </a:rPr>
              <a:t>Common welfare system</a:t>
            </a:r>
          </a:p>
          <a:p>
            <a:pPr>
              <a:buClr>
                <a:schemeClr val="bg1"/>
              </a:buClr>
            </a:pPr>
            <a:r>
              <a:rPr lang="en-GB" dirty="0" smtClean="0">
                <a:solidFill>
                  <a:schemeClr val="bg1"/>
                </a:solidFill>
                <a:latin typeface="Univers" panose="020B0603020202030204" pitchFamily="34" charset="0"/>
              </a:rPr>
              <a:t>Regional transfer payments</a:t>
            </a:r>
          </a:p>
          <a:p>
            <a:pPr>
              <a:buClr>
                <a:schemeClr val="bg1"/>
              </a:buClr>
            </a:pPr>
            <a:r>
              <a:rPr lang="en-GB" dirty="0" smtClean="0">
                <a:solidFill>
                  <a:schemeClr val="bg1"/>
                </a:solidFill>
                <a:latin typeface="Univers" panose="020B0603020202030204" pitchFamily="34" charset="0"/>
              </a:rPr>
              <a:t>Underwriting revenue risks as with oil revenues</a:t>
            </a:r>
          </a:p>
          <a:p>
            <a:pPr>
              <a:buClr>
                <a:schemeClr val="bg1"/>
              </a:buClr>
            </a:pPr>
            <a:r>
              <a:rPr lang="en-GB" dirty="0" smtClean="0">
                <a:solidFill>
                  <a:schemeClr val="bg1"/>
                </a:solidFill>
                <a:latin typeface="Univers" panose="020B0603020202030204" pitchFamily="34" charset="0"/>
              </a:rPr>
              <a:t>How far can Scotland go with devolution of revenue raising and spending?</a:t>
            </a:r>
            <a:endParaRPr lang="en-GB" dirty="0">
              <a:solidFill>
                <a:schemeClr val="bg1"/>
              </a:solidFill>
              <a:latin typeface="Univers" panose="020B0603020202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9587" y="228600"/>
            <a:ext cx="2562225" cy="619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solidFill>
                  <a:schemeClr val="bg1"/>
                </a:solidFill>
                <a:latin typeface="Univers" panose="020B0603020202030204"/>
              </a:rPr>
              <a:t>Arguments over sterling union between Scotland and the rest of the UK</a:t>
            </a:r>
            <a:endParaRPr lang="en-GB" sz="3600" dirty="0">
              <a:solidFill>
                <a:schemeClr val="bg1"/>
              </a:solidFill>
              <a:latin typeface="Univers" panose="020B0603020202030204"/>
            </a:endParaRPr>
          </a:p>
        </p:txBody>
      </p:sp>
    </p:spTree>
    <p:extLst>
      <p:ext uri="{BB962C8B-B14F-4D97-AF65-F5344CB8AC3E}">
        <p14:creationId xmlns:p14="http://schemas.microsoft.com/office/powerpoint/2010/main" val="420482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en-GB" dirty="0" smtClean="0">
                <a:solidFill>
                  <a:schemeClr val="bg1"/>
                </a:solidFill>
                <a:latin typeface="Univers" panose="020B0603020202030204" pitchFamily="34" charset="0"/>
              </a:rPr>
              <a:t>1 to 1 exchange rate</a:t>
            </a:r>
          </a:p>
          <a:p>
            <a:pPr>
              <a:buClr>
                <a:schemeClr val="bg1"/>
              </a:buClr>
            </a:pPr>
            <a:r>
              <a:rPr lang="en-GB" dirty="0" smtClean="0">
                <a:solidFill>
                  <a:schemeClr val="bg1"/>
                </a:solidFill>
                <a:latin typeface="Univers" panose="020B0603020202030204" pitchFamily="34" charset="0"/>
              </a:rPr>
              <a:t>25% of East German workforce moves to West</a:t>
            </a:r>
          </a:p>
          <a:p>
            <a:pPr>
              <a:buClr>
                <a:schemeClr val="bg1"/>
              </a:buClr>
            </a:pPr>
            <a:r>
              <a:rPr lang="en-GB" dirty="0" smtClean="0">
                <a:solidFill>
                  <a:schemeClr val="bg1"/>
                </a:solidFill>
                <a:latin typeface="Univers" panose="020B0603020202030204" pitchFamily="34" charset="0"/>
              </a:rPr>
              <a:t>Euro 80 billion of transfers per annum</a:t>
            </a:r>
            <a:endParaRPr lang="en-GB" dirty="0">
              <a:solidFill>
                <a:schemeClr val="bg1"/>
              </a:solidFill>
              <a:latin typeface="Univers" panose="020B0603020202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9587" y="228600"/>
            <a:ext cx="2562225" cy="619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solidFill>
                  <a:schemeClr val="bg1"/>
                </a:solidFill>
                <a:latin typeface="Univers" panose="020B0603020202030204"/>
              </a:rPr>
              <a:t>Merger of DM and Ostmark</a:t>
            </a:r>
            <a:endParaRPr lang="en-GB" sz="3600" dirty="0">
              <a:solidFill>
                <a:schemeClr val="bg1"/>
              </a:solidFill>
              <a:latin typeface="Univers" panose="020B0603020202030204"/>
            </a:endParaRPr>
          </a:p>
        </p:txBody>
      </p:sp>
    </p:spTree>
    <p:extLst>
      <p:ext uri="{BB962C8B-B14F-4D97-AF65-F5344CB8AC3E}">
        <p14:creationId xmlns:p14="http://schemas.microsoft.com/office/powerpoint/2010/main" val="180278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en-GB" dirty="0" smtClean="0">
                <a:solidFill>
                  <a:schemeClr val="bg1"/>
                </a:solidFill>
                <a:latin typeface="Univers" panose="020B0603020202030204" pitchFamily="34" charset="0"/>
              </a:rPr>
              <a:t>Should the European Central Bank (ECB) stand behind Greek banks?</a:t>
            </a:r>
          </a:p>
          <a:p>
            <a:pPr>
              <a:buClr>
                <a:schemeClr val="bg1"/>
              </a:buClr>
            </a:pPr>
            <a:r>
              <a:rPr lang="en-GB" dirty="0" smtClean="0">
                <a:solidFill>
                  <a:schemeClr val="bg1"/>
                </a:solidFill>
                <a:latin typeface="Univers" panose="020B0603020202030204" pitchFamily="34" charset="0"/>
              </a:rPr>
              <a:t>Should the rest of the Euro area send Greece grants to help with high unemployment and low output?</a:t>
            </a:r>
          </a:p>
          <a:p>
            <a:pPr>
              <a:buClr>
                <a:schemeClr val="bg1"/>
              </a:buClr>
            </a:pPr>
            <a:r>
              <a:rPr lang="en-GB" dirty="0" smtClean="0">
                <a:solidFill>
                  <a:schemeClr val="bg1"/>
                </a:solidFill>
                <a:latin typeface="Univers" panose="020B0603020202030204" pitchFamily="34" charset="0"/>
              </a:rPr>
              <a:t>Do Greece and Germany need similar levels of welfare support?</a:t>
            </a:r>
          </a:p>
          <a:p>
            <a:pPr>
              <a:buClr>
                <a:schemeClr val="bg1"/>
              </a:buClr>
            </a:pPr>
            <a:r>
              <a:rPr lang="en-GB" dirty="0" smtClean="0">
                <a:solidFill>
                  <a:schemeClr val="bg1"/>
                </a:solidFill>
                <a:latin typeface="Univers" panose="020B0603020202030204" pitchFamily="34" charset="0"/>
              </a:rPr>
              <a:t>When is a loan in practice a grant?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9587" y="228600"/>
            <a:ext cx="2562225" cy="619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>
                <a:solidFill>
                  <a:schemeClr val="bg1"/>
                </a:solidFill>
                <a:latin typeface="Univers" panose="020B0603020202030204"/>
              </a:rPr>
              <a:t>Arguments over Greece and Germany</a:t>
            </a:r>
            <a:endParaRPr lang="en-GB" sz="4000" dirty="0">
              <a:solidFill>
                <a:schemeClr val="bg1"/>
              </a:solidFill>
              <a:latin typeface="Univers" panose="020B0603020202030204"/>
            </a:endParaRPr>
          </a:p>
        </p:txBody>
      </p:sp>
    </p:spTree>
    <p:extLst>
      <p:ext uri="{BB962C8B-B14F-4D97-AF65-F5344CB8AC3E}">
        <p14:creationId xmlns:p14="http://schemas.microsoft.com/office/powerpoint/2010/main" val="292280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9587" y="228600"/>
            <a:ext cx="2562225" cy="619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solidFill>
                  <a:schemeClr val="bg1"/>
                </a:solidFill>
                <a:latin typeface="Univers" panose="020B0603020202030204"/>
              </a:rPr>
              <a:t>How big do transfers of money need to be?</a:t>
            </a:r>
            <a:endParaRPr lang="en-GB" sz="3200" dirty="0">
              <a:solidFill>
                <a:schemeClr val="bg1"/>
              </a:solidFill>
              <a:latin typeface="Univers" panose="020B060302020203020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544" y="1726248"/>
            <a:ext cx="4048125" cy="36195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2410" y="1372927"/>
            <a:ext cx="4408424" cy="5184859"/>
          </a:xfrm>
          <a:prstGeom prst="rect">
            <a:avLst/>
          </a:prstGeom>
        </p:spPr>
      </p:pic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1400544" y="5345748"/>
            <a:ext cx="3367089" cy="3002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100" dirty="0" smtClean="0">
                <a:solidFill>
                  <a:schemeClr val="bg1"/>
                </a:solidFill>
                <a:latin typeface="Univers" panose="020B0603020202030204" pitchFamily="34" charset="0"/>
              </a:rPr>
              <a:t>Table A: UK Public Spending per head 2013/14</a:t>
            </a:r>
            <a:endParaRPr lang="en-GB" sz="1100" dirty="0">
              <a:solidFill>
                <a:schemeClr val="bg1"/>
              </a:solidFill>
              <a:latin typeface="Univers" panose="020B0603020202030204" pitchFamily="34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5540744" y="6557786"/>
            <a:ext cx="3367089" cy="300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GB" sz="1100" dirty="0" smtClean="0">
                <a:solidFill>
                  <a:schemeClr val="bg1"/>
                </a:solidFill>
                <a:latin typeface="Univers" panose="020B0603020202030204" pitchFamily="34" charset="0"/>
              </a:rPr>
              <a:t>Table B: Variation from UK average (mean) £</a:t>
            </a:r>
            <a:endParaRPr lang="en-GB" sz="1100" dirty="0">
              <a:solidFill>
                <a:schemeClr val="bg1"/>
              </a:solidFill>
              <a:latin typeface="Univers" panose="020B0603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70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9587" y="228600"/>
            <a:ext cx="2562225" cy="619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solidFill>
                  <a:schemeClr val="bg1"/>
                </a:solidFill>
                <a:latin typeface="Univers" panose="020B0603020202030204"/>
              </a:rPr>
              <a:t>UK regional pattern of revenue raising</a:t>
            </a:r>
            <a:endParaRPr lang="en-GB" sz="3600" dirty="0">
              <a:solidFill>
                <a:schemeClr val="bg1"/>
              </a:solidFill>
              <a:latin typeface="Univers" panose="020B0603020202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6824" y="1853248"/>
            <a:ext cx="6076116" cy="365586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56823" y="5509108"/>
            <a:ext cx="5067422" cy="355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100" dirty="0" smtClean="0">
                <a:solidFill>
                  <a:schemeClr val="bg1"/>
                </a:solidFill>
                <a:latin typeface="Univers" panose="020B0603020202030204" pitchFamily="34" charset="0"/>
              </a:rPr>
              <a:t>Table C: Tax Revenue per person (excluding North Sea Oil) – 20/02/15</a:t>
            </a:r>
            <a:endParaRPr lang="en-GB" sz="1100" dirty="0">
              <a:solidFill>
                <a:schemeClr val="bg1"/>
              </a:solidFill>
              <a:latin typeface="Univers" panose="020B0603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46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9587" y="228600"/>
            <a:ext cx="2562225" cy="619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solidFill>
                  <a:schemeClr val="bg1"/>
                </a:solidFill>
                <a:latin typeface="Univers" panose="020B0603020202030204"/>
              </a:rPr>
              <a:t>UK level of deficits and surpluses – the contribution of London and the South East to the rest of the country</a:t>
            </a:r>
            <a:endParaRPr lang="en-GB" sz="3200" dirty="0">
              <a:solidFill>
                <a:schemeClr val="bg1"/>
              </a:solidFill>
              <a:latin typeface="Univers" panose="020B0603020202030204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495550" y="6114659"/>
            <a:ext cx="5067422" cy="355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100" dirty="0" smtClean="0">
                <a:solidFill>
                  <a:schemeClr val="bg1"/>
                </a:solidFill>
                <a:latin typeface="Univers" panose="020B0603020202030204" pitchFamily="34" charset="0"/>
              </a:rPr>
              <a:t>Table D: Receipts and Spending (% GDP) – 2010/11</a:t>
            </a:r>
            <a:endParaRPr lang="en-GB" sz="1100" dirty="0">
              <a:solidFill>
                <a:schemeClr val="bg1"/>
              </a:solidFill>
              <a:latin typeface="Univers" panose="020B0603020202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550" y="2077366"/>
            <a:ext cx="72009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11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9587" y="228600"/>
            <a:ext cx="2562225" cy="619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solidFill>
                  <a:schemeClr val="bg1"/>
                </a:solidFill>
                <a:latin typeface="Univers" panose="020B0603020202030204"/>
              </a:rPr>
              <a:t>The regional pattern of Public Sector employment</a:t>
            </a:r>
            <a:endParaRPr lang="en-GB" sz="3600" dirty="0">
              <a:solidFill>
                <a:schemeClr val="bg1"/>
              </a:solidFill>
              <a:latin typeface="Univers" panose="020B060302020203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125" y="2178966"/>
            <a:ext cx="6381750" cy="3839343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905125" y="6082554"/>
            <a:ext cx="5067422" cy="355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100" dirty="0" smtClean="0">
                <a:solidFill>
                  <a:schemeClr val="bg1"/>
                </a:solidFill>
                <a:latin typeface="Univers" panose="020B0603020202030204" pitchFamily="34" charset="0"/>
              </a:rPr>
              <a:t>Table E: Public Sector Employment as % of Total Employment Q4 2013</a:t>
            </a:r>
            <a:endParaRPr lang="en-GB" sz="1100" dirty="0">
              <a:solidFill>
                <a:schemeClr val="bg1"/>
              </a:solidFill>
              <a:latin typeface="Univers" panose="020B0603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41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410</TotalTime>
  <Words>731</Words>
  <Application>Microsoft Office PowerPoint</Application>
  <PresentationFormat>Widescreen</PresentationFormat>
  <Paragraphs>92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Century Gothic</vt:lpstr>
      <vt:lpstr>Univers</vt:lpstr>
      <vt:lpstr>Wingdings 3</vt:lpstr>
      <vt:lpstr>Ion</vt:lpstr>
      <vt:lpstr>Can you have a successful currency union without political union?</vt:lpstr>
      <vt:lpstr>Break up of currency unions that are not unified countries is common</vt:lpstr>
      <vt:lpstr>Arguments over sterling union between Scotland and the rest of the UK</vt:lpstr>
      <vt:lpstr>Merger of DM and Ostmark</vt:lpstr>
      <vt:lpstr>Arguments over Greece and Germany</vt:lpstr>
      <vt:lpstr>How big do transfers of money need to be?</vt:lpstr>
      <vt:lpstr>UK regional pattern of revenue raising</vt:lpstr>
      <vt:lpstr>UK level of deficits and surpluses – the contribution of London and the South East to the rest of the country</vt:lpstr>
      <vt:lpstr>The regional pattern of Public Sector employment</vt:lpstr>
      <vt:lpstr>Where does the tax revenue come from?</vt:lpstr>
      <vt:lpstr>Where does the tax revenue come from?</vt:lpstr>
      <vt:lpstr>Euro area</vt:lpstr>
      <vt:lpstr>Devaluation and competitiveness</vt:lpstr>
      <vt:lpstr>Supporting public spending</vt:lpstr>
      <vt:lpstr>Banking union</vt:lpstr>
      <vt:lpstr>The Five Presidents remedy</vt:lpstr>
      <vt:lpstr>Why you also need a transfer union</vt:lpstr>
      <vt:lpstr>Half sovereign countries</vt:lpstr>
      <vt:lpstr>How serious are the main regional nationalist movements in the EU?</vt:lpstr>
      <vt:lpstr>The paradox of recent events</vt:lpstr>
      <vt:lpstr>Why you cannot have a single currency without political union</vt:lpstr>
    </vt:vector>
  </TitlesOfParts>
  <Company>Houses of Parliament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you have a successful currency union without political union?</dc:title>
  <dc:creator>LARRINGTON, Myles</dc:creator>
  <cp:lastModifiedBy>LARRINGTON, Myles</cp:lastModifiedBy>
  <cp:revision>30</cp:revision>
  <cp:lastPrinted>2015-11-11T10:04:35Z</cp:lastPrinted>
  <dcterms:created xsi:type="dcterms:W3CDTF">2015-08-26T10:27:10Z</dcterms:created>
  <dcterms:modified xsi:type="dcterms:W3CDTF">2015-11-11T10:39:08Z</dcterms:modified>
</cp:coreProperties>
</file>